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8" r:id="rId3"/>
    <p:sldId id="269" r:id="rId4"/>
    <p:sldId id="257" r:id="rId5"/>
    <p:sldId id="287" r:id="rId6"/>
    <p:sldId id="259" r:id="rId7"/>
    <p:sldId id="270" r:id="rId8"/>
    <p:sldId id="288" r:id="rId9"/>
    <p:sldId id="289" r:id="rId10"/>
    <p:sldId id="271" r:id="rId11"/>
    <p:sldId id="290" r:id="rId12"/>
    <p:sldId id="291" r:id="rId13"/>
    <p:sldId id="309" r:id="rId14"/>
    <p:sldId id="292" r:id="rId15"/>
    <p:sldId id="300" r:id="rId16"/>
    <p:sldId id="301" r:id="rId17"/>
    <p:sldId id="293" r:id="rId18"/>
    <p:sldId id="273" r:id="rId19"/>
    <p:sldId id="302" r:id="rId20"/>
    <p:sldId id="310" r:id="rId21"/>
    <p:sldId id="294" r:id="rId22"/>
    <p:sldId id="295" r:id="rId23"/>
    <p:sldId id="298" r:id="rId24"/>
    <p:sldId id="299" r:id="rId25"/>
    <p:sldId id="296" r:id="rId26"/>
    <p:sldId id="303" r:id="rId27"/>
    <p:sldId id="305" r:id="rId28"/>
    <p:sldId id="304" r:id="rId29"/>
    <p:sldId id="308" r:id="rId30"/>
    <p:sldId id="306" r:id="rId31"/>
    <p:sldId id="307" r:id="rId32"/>
    <p:sldId id="297" r:id="rId33"/>
    <p:sldId id="274" r:id="rId34"/>
    <p:sldId id="275" r:id="rId35"/>
    <p:sldId id="276" r:id="rId36"/>
    <p:sldId id="277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906"/>
    <p:restoredTop sz="85781"/>
  </p:normalViewPr>
  <p:slideViewPr>
    <p:cSldViewPr snapToGrid="0" snapToObjects="1">
      <p:cViewPr>
        <p:scale>
          <a:sx n="87" d="100"/>
          <a:sy n="87" d="100"/>
        </p:scale>
        <p:origin x="1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57228-FF0D-3448-A79E-8DB0D26A3584}" type="datetimeFigureOut">
              <a:rPr lang="en-US" smtClean="0"/>
              <a:t>6/18/19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ACE890-C5A9-224C-9D14-C7CCB2B061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73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CE890-C5A9-224C-9D14-C7CCB2B061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35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CE890-C5A9-224C-9D14-C7CCB2B061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755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CE890-C5A9-224C-9D14-C7CCB2B061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13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CE890-C5A9-224C-9D14-C7CCB2B061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443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CE890-C5A9-224C-9D14-C7CCB2B061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9020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CE890-C5A9-224C-9D14-C7CCB2B0618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469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CE890-C5A9-224C-9D14-C7CCB2B0618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782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CE890-C5A9-224C-9D14-C7CCB2B0618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988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ACE890-C5A9-224C-9D14-C7CCB2B0618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04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9326-9CB2-4341-A7D3-19F9AE8E6D5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C475-DA14-5C42-8AF5-EFDDAD66D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378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9326-9CB2-4341-A7D3-19F9AE8E6D5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C475-DA14-5C42-8AF5-EFDDAD66D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5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9326-9CB2-4341-A7D3-19F9AE8E6D5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C475-DA14-5C42-8AF5-EFDDAD66D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892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9326-9CB2-4341-A7D3-19F9AE8E6D5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C475-DA14-5C42-8AF5-EFDDAD66D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3708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9326-9CB2-4341-A7D3-19F9AE8E6D5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C475-DA14-5C42-8AF5-EFDDAD66D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80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9326-9CB2-4341-A7D3-19F9AE8E6D5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C475-DA14-5C42-8AF5-EFDDAD66D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5903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9326-9CB2-4341-A7D3-19F9AE8E6D5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C475-DA14-5C42-8AF5-EFDDAD66D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221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9326-9CB2-4341-A7D3-19F9AE8E6D5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C475-DA14-5C42-8AF5-EFDDAD66D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90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9326-9CB2-4341-A7D3-19F9AE8E6D5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C475-DA14-5C42-8AF5-EFDDAD66D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787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9326-9CB2-4341-A7D3-19F9AE8E6D5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C475-DA14-5C42-8AF5-EFDDAD66D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707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1A9326-9CB2-4341-A7D3-19F9AE8E6D5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1C475-DA14-5C42-8AF5-EFDDAD66D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6228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1A9326-9CB2-4341-A7D3-19F9AE8E6D5D}" type="datetimeFigureOut">
              <a:rPr lang="en-US" smtClean="0"/>
              <a:t>6/18/19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1C475-DA14-5C42-8AF5-EFDDAD66D7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044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emf"/><Relationship Id="rId3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1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gif"/><Relationship Id="rId3" Type="http://schemas.openxmlformats.org/officeDocument/2006/relationships/image" Target="../media/image1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gif"/><Relationship Id="rId3" Type="http://schemas.openxmlformats.org/officeDocument/2006/relationships/image" Target="../media/image1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gif"/><Relationship Id="rId3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53858"/>
            <a:ext cx="9144000" cy="238760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Times New Roman" charset="0"/>
                <a:ea typeface="Times New Roman" charset="0"/>
                <a:cs typeface="Times New Roman" charset="0"/>
              </a:rPr>
              <a:t>Case study: NLP in practice </a:t>
            </a:r>
            <a:br>
              <a:rPr lang="en-US" sz="4800" b="1" dirty="0" smtClean="0">
                <a:latin typeface="Times New Roman" charset="0"/>
                <a:ea typeface="Times New Roman" charset="0"/>
                <a:cs typeface="Times New Roman" charset="0"/>
              </a:rPr>
            </a:br>
            <a:endParaRPr lang="en-US" sz="48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833533"/>
            <a:ext cx="9144000" cy="1655762"/>
          </a:xfrm>
        </p:spPr>
        <p:txBody>
          <a:bodyPr/>
          <a:lstStyle/>
          <a:p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Dinghan</a:t>
            </a:r>
            <a:r>
              <a:rPr lang="zh-CN" altLang="en-US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dirty="0" smtClean="0">
                <a:latin typeface="Times New Roman" charset="0"/>
                <a:ea typeface="Times New Roman" charset="0"/>
                <a:cs typeface="Times New Roman" charset="0"/>
              </a:rPr>
              <a:t>Shen</a:t>
            </a:r>
          </a:p>
          <a:p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June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19,</a:t>
            </a:r>
            <a:r>
              <a:rPr lang="zh-CN" altLang="en-US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dirty="0" smtClean="0">
                <a:latin typeface="Times New Roman" charset="0"/>
                <a:ea typeface="Times New Roman" charset="0"/>
                <a:cs typeface="Times New Roman" charset="0"/>
              </a:rPr>
              <a:t>2019</a:t>
            </a:r>
            <a:endParaRPr lang="en-US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1026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519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39452" y="172736"/>
            <a:ext cx="6314101" cy="9271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Sequence-to-sequence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Architecture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2" descr="https://4.bp.blogspot.com/-aArS0l1pjHQ/Vjj71pKAaEI/AAAAAAAAAxE/Nvy1FSbD_Vs/s1600/2TFstaticgraphic_alt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03" y="2492644"/>
            <a:ext cx="11035233" cy="33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139451" y="1441342"/>
            <a:ext cx="5757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Recurrent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Neural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Networks</a:t>
            </a:r>
            <a:endParaRPr lang="en-US" sz="2400" b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8337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39451" y="219230"/>
            <a:ext cx="6314101" cy="9271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Sequence-to-sequence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Architecture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2050" name="Picture 2" descr="https://4.bp.blogspot.com/-aArS0l1pjHQ/Vjj71pKAaEI/AAAAAAAAAxE/Nvy1FSbD_Vs/s1600/2TFstaticgraphic_alt-0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24" y="2138770"/>
            <a:ext cx="11035233" cy="33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139451" y="1441342"/>
            <a:ext cx="57572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altLang="zh-CN" sz="24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L</a:t>
            </a:r>
            <a:r>
              <a:rPr 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ong </a:t>
            </a:r>
            <a:r>
              <a:rPr lang="en-US" sz="24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short-term-memory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39450" y="5850524"/>
            <a:ext cx="8066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Gating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mechanism: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gathering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critical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information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400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88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39451" y="219230"/>
            <a:ext cx="6314101" cy="9271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Sequence-to-sequence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Architecture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2" descr="https://4.bp.blogspot.com/-aArS0l1pjHQ/Vjj71pKAaEI/AAAAAAAAAxE/Nvy1FSbD_Vs/s1600/2TFstaticgraphic_alt-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24" y="1299275"/>
            <a:ext cx="11035233" cy="3321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/>
          <p:nvPr/>
        </p:nvCxnSpPr>
        <p:spPr>
          <a:xfrm flipH="1">
            <a:off x="6214820" y="4014061"/>
            <a:ext cx="220" cy="1348353"/>
          </a:xfrm>
          <a:prstGeom prst="straightConnector1">
            <a:avLst/>
          </a:prstGeom>
          <a:ln w="57150">
            <a:solidFill>
              <a:srgbClr val="0070C0"/>
            </a:solidFill>
            <a:prstDash val="sysDas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33953" y="5362414"/>
            <a:ext cx="111587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Thought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vectors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captures the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gist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(semantic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meaning)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of what is being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said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Example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i="1" u="sng" dirty="0" smtClean="0"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r>
              <a:rPr lang="en-US" sz="2400" i="1" u="sng" dirty="0" smtClean="0">
                <a:latin typeface="Times New Roman" charset="0"/>
                <a:ea typeface="Times New Roman" charset="0"/>
                <a:cs typeface="Times New Roman" charset="0"/>
              </a:rPr>
              <a:t>Are </a:t>
            </a:r>
            <a:r>
              <a:rPr lang="en-US" sz="2400" i="1" u="sng" dirty="0">
                <a:latin typeface="Times New Roman" charset="0"/>
                <a:ea typeface="Times New Roman" charset="0"/>
                <a:cs typeface="Times New Roman" charset="0"/>
              </a:rPr>
              <a:t>you free </a:t>
            </a:r>
            <a:r>
              <a:rPr lang="en-US" sz="2400" i="1" u="sng" dirty="0" smtClean="0">
                <a:latin typeface="Times New Roman" charset="0"/>
                <a:ea typeface="Times New Roman" charset="0"/>
                <a:cs typeface="Times New Roman" charset="0"/>
              </a:rPr>
              <a:t>tomorrow?</a:t>
            </a:r>
            <a:r>
              <a:rPr lang="en-US" altLang="zh-CN" sz="2400" i="1" u="sng" dirty="0" smtClean="0"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hould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be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close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to </a:t>
            </a:r>
            <a:r>
              <a:rPr lang="en-US" altLang="zh-CN" sz="2400" i="1" u="sng" dirty="0" smtClean="0"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r>
              <a:rPr lang="en-US" sz="2400" i="1" u="sng" dirty="0" smtClean="0">
                <a:latin typeface="Times New Roman" charset="0"/>
                <a:ea typeface="Times New Roman" charset="0"/>
                <a:cs typeface="Times New Roman" charset="0"/>
              </a:rPr>
              <a:t>Does </a:t>
            </a:r>
            <a:r>
              <a:rPr lang="en-US" sz="2400" i="1" u="sng" dirty="0">
                <a:latin typeface="Times New Roman" charset="0"/>
                <a:ea typeface="Times New Roman" charset="0"/>
                <a:cs typeface="Times New Roman" charset="0"/>
              </a:rPr>
              <a:t>tomorrow work for </a:t>
            </a:r>
            <a:r>
              <a:rPr lang="en-US" sz="2400" i="1" u="sng" dirty="0" smtClean="0">
                <a:latin typeface="Times New Roman" charset="0"/>
                <a:ea typeface="Times New Roman" charset="0"/>
                <a:cs typeface="Times New Roman" charset="0"/>
              </a:rPr>
              <a:t>you?</a:t>
            </a:r>
            <a:r>
              <a:rPr lang="en-US" altLang="zh-CN" sz="2400" i="1" u="sng" dirty="0" smtClean="0"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r>
              <a:rPr lang="zh-CN" altLang="en-US" sz="2400" i="1" u="sng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400" i="1" u="sng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6333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39451" y="219230"/>
            <a:ext cx="7211269" cy="9271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Casted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as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i="1" dirty="0" smtClean="0">
                <a:latin typeface="Times New Roman" charset="0"/>
                <a:ea typeface="Times New Roman" charset="0"/>
                <a:cs typeface="Times New Roman" charset="0"/>
              </a:rPr>
              <a:t>Sequence</a:t>
            </a:r>
            <a:r>
              <a:rPr lang="zh-CN" altLang="en-US" sz="32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i="1" dirty="0" smtClean="0">
                <a:latin typeface="Times New Roman" charset="0"/>
                <a:ea typeface="Times New Roman" charset="0"/>
                <a:cs typeface="Times New Roman" charset="0"/>
              </a:rPr>
              <a:t>Matching</a:t>
            </a:r>
            <a:r>
              <a:rPr lang="zh-CN" altLang="en-US" sz="32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problem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97800" y="5752992"/>
            <a:ext cx="3487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Incoming</a:t>
            </a:r>
            <a:r>
              <a:rPr lang="zh-CN" altLang="en-US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email</a:t>
            </a:r>
            <a:endParaRPr lang="en-US" sz="24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2045778" y="3518115"/>
            <a:ext cx="30997" cy="2076773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793785" y="3502614"/>
            <a:ext cx="30997" cy="2076773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375332" y="5752992"/>
            <a:ext cx="2913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Reply</a:t>
            </a:r>
            <a:endParaRPr lang="en-US" sz="24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301858" y="2955711"/>
            <a:ext cx="165832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1301858" y="2955711"/>
            <a:ext cx="2448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Embeddings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995622" y="2932459"/>
            <a:ext cx="165832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4995622" y="2935736"/>
            <a:ext cx="2448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Embeddings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15901" y="4171999"/>
            <a:ext cx="162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LSTM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Networks</a:t>
            </a:r>
            <a:endParaRPr lang="en-US" sz="2400" b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Right Arrow 17"/>
          <p:cNvSpPr/>
          <p:nvPr/>
        </p:nvSpPr>
        <p:spPr>
          <a:xfrm rot="10800000">
            <a:off x="2286003" y="4479276"/>
            <a:ext cx="774915" cy="356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/>
          <p:cNvSpPr/>
          <p:nvPr/>
        </p:nvSpPr>
        <p:spPr>
          <a:xfrm>
            <a:off x="4812227" y="4479277"/>
            <a:ext cx="774915" cy="356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1999282" y="2201088"/>
            <a:ext cx="1379351" cy="67557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4184545" y="2201088"/>
            <a:ext cx="1624738" cy="67557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068666" y="1592944"/>
            <a:ext cx="3763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Dot</a:t>
            </a:r>
            <a:r>
              <a:rPr lang="zh-CN" altLang="en-US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>
                <a:latin typeface="Times New Roman" charset="0"/>
                <a:ea typeface="Times New Roman" charset="0"/>
                <a:cs typeface="Times New Roman" charset="0"/>
              </a:rPr>
              <a:t>P</a:t>
            </a:r>
            <a:r>
              <a:rPr lang="en-US" altLang="zh-CN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roduct</a:t>
            </a:r>
            <a:endParaRPr lang="en-US" sz="24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95643" y="1763676"/>
            <a:ext cx="472956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Incoming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email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transformed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into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dense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(real-valued)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vector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LSTM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encoder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networks</a:t>
            </a:r>
          </a:p>
          <a:p>
            <a:pPr marL="342900" indent="-342900">
              <a:buFont typeface="Wingdings" charset="2"/>
              <a:buChar char="Ø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embeddings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every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potential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reply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compared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email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embedding</a:t>
            </a:r>
          </a:p>
          <a:p>
            <a:pPr marL="342900" indent="-342900">
              <a:buFont typeface="Wingdings" charset="2"/>
              <a:buChar char="Ø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top-3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selected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762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7549" y="425084"/>
            <a:ext cx="6366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9513" y="1088019"/>
            <a:ext cx="947966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esign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Incorporating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h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ierarchical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structures</a:t>
            </a:r>
            <a:endParaRPr lang="en-US" altLang="zh-CN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Engineering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challenges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Safe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but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too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generic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repetitive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patterns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On-Device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Deployment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Extended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other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application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scenarios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038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875980" y="219230"/>
            <a:ext cx="6737422" cy="9271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b="1" dirty="0">
                <a:latin typeface="Times New Roman" charset="0"/>
                <a:ea typeface="Times New Roman" charset="0"/>
                <a:cs typeface="Times New Roman" charset="0"/>
              </a:rPr>
              <a:t>Incorporating</a:t>
            </a:r>
            <a:r>
              <a:rPr lang="zh-CN" altLang="en-US" sz="3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>
                <a:latin typeface="Times New Roman" charset="0"/>
                <a:ea typeface="Times New Roman" charset="0"/>
                <a:cs typeface="Times New Roman" charset="0"/>
              </a:rPr>
              <a:t>hierarchical</a:t>
            </a:r>
            <a:r>
              <a:rPr lang="zh-CN" altLang="en-US" sz="3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>
                <a:latin typeface="Times New Roman" charset="0"/>
                <a:ea typeface="Times New Roman" charset="0"/>
                <a:cs typeface="Times New Roman" charset="0"/>
              </a:rPr>
              <a:t>structures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0780" y="1692803"/>
            <a:ext cx="61812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q"/>
            </a:pP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Natural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language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inherently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hierarchical: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400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lvl="1">
              <a:lnSpc>
                <a:spcPct val="150000"/>
              </a:lnSpc>
            </a:pPr>
            <a:r>
              <a:rPr lang="en-US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letters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=&gt;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words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=&gt;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phrases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=&gt;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sentences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=&gt;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paragraphs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=&gt;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sections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=&gt;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chapters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=&gt;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books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=&gt;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authors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=&gt;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libraries</a:t>
            </a:r>
            <a:endParaRPr lang="en-US" sz="2400" b="1" i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90780" y="4295513"/>
            <a:ext cx="652952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q"/>
            </a:pP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hierarchical approach to learning is well suited to the hierarchical nature of language</a:t>
            </a:r>
            <a:r>
              <a:rPr lang="zh-CN" altLang="en-US" sz="24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793" y="1146407"/>
            <a:ext cx="2868776" cy="547090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>
            <a:off x="9154200" y="1937036"/>
            <a:ext cx="1238142" cy="572143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9154200" y="3657600"/>
            <a:ext cx="1238142" cy="319380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9324681" y="4904157"/>
            <a:ext cx="1185132" cy="233297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0404187" y="1596444"/>
            <a:ext cx="8123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mtClean="0">
                <a:latin typeface="Times New Roman" charset="0"/>
                <a:ea typeface="Times New Roman" charset="0"/>
                <a:cs typeface="Times New Roman" charset="0"/>
              </a:rPr>
              <a:t>Title</a:t>
            </a: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481677" y="3377328"/>
            <a:ext cx="11420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mtClean="0">
                <a:latin typeface="Times New Roman" charset="0"/>
                <a:ea typeface="Times New Roman" charset="0"/>
                <a:cs typeface="Times New Roman" charset="0"/>
              </a:rPr>
              <a:t>Body</a:t>
            </a: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587305" y="4673324"/>
            <a:ext cx="13463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mtClean="0">
                <a:latin typeface="Times New Roman" charset="0"/>
                <a:ea typeface="Times New Roman" charset="0"/>
                <a:cs typeface="Times New Roman" charset="0"/>
              </a:rPr>
              <a:t>History</a:t>
            </a: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81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558436" y="401711"/>
            <a:ext cx="954325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charset="2"/>
              <a:buChar char="q"/>
            </a:pP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Extracting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eatures </a:t>
            </a:r>
            <a:r>
              <a:rPr lang="en-US" sz="2400" b="1" dirty="0">
                <a:latin typeface="Times New Roman" charset="0"/>
                <a:ea typeface="Times New Roman" charset="0"/>
                <a:cs typeface="Times New Roman" charset="0"/>
              </a:rPr>
              <a:t>that correspond to sequences at different temporal </a:t>
            </a:r>
            <a:r>
              <a:rPr 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scales</a:t>
            </a:r>
            <a:endParaRPr lang="en-US" altLang="zh-CN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7170" name="Picture 2" descr="https://4.bp.blogspot.com/-sOv8w9Ckt0Y/WRoYwN8tbEI/AAAAAAAAB0E/08ZM17H6UTogyteGE8e-ImRUwYJZvJLiwCLcB/s400/image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421" y="1558293"/>
            <a:ext cx="5563890" cy="4896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62747" y="5992851"/>
            <a:ext cx="1658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Word-level</a:t>
            </a:r>
            <a:endParaRPr lang="en-US" sz="2400" b="1" i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060556" y="6223683"/>
            <a:ext cx="1053881" cy="0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270856" y="4626417"/>
            <a:ext cx="27819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Sentence/paragraph-level</a:t>
            </a:r>
            <a:endParaRPr lang="en-US" sz="2400" b="1" i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060556" y="4912963"/>
            <a:ext cx="1046133" cy="6279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71227" y="2008594"/>
            <a:ext cx="27819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Document-level</a:t>
            </a:r>
            <a:endParaRPr lang="en-US" sz="2400" b="1" i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3936569" y="2254261"/>
            <a:ext cx="3270139" cy="16162"/>
          </a:xfrm>
          <a:prstGeom prst="straightConnector1">
            <a:avLst/>
          </a:prstGeom>
          <a:ln w="28575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064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7549" y="425084"/>
            <a:ext cx="6366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9513" y="1088019"/>
            <a:ext cx="947966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esign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Incorporating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h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ierarchical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structures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Engineering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challenges</a:t>
            </a:r>
            <a:endParaRPr lang="en-US" altLang="zh-CN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b="1" dirty="0" smtClean="0">
                <a:latin typeface="Times New Roman" charset="0"/>
                <a:ea typeface="Times New Roman" charset="0"/>
                <a:cs typeface="Times New Roman" charset="0"/>
              </a:rPr>
              <a:t>Safe</a:t>
            </a:r>
            <a:r>
              <a:rPr lang="zh-CN" altLang="en-US" sz="2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>
                <a:latin typeface="Times New Roman" charset="0"/>
                <a:ea typeface="Times New Roman" charset="0"/>
                <a:cs typeface="Times New Roman" charset="0"/>
              </a:rPr>
              <a:t>but</a:t>
            </a:r>
            <a:r>
              <a:rPr lang="zh-CN" altLang="en-US" sz="2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>
                <a:latin typeface="Times New Roman" charset="0"/>
                <a:ea typeface="Times New Roman" charset="0"/>
                <a:cs typeface="Times New Roman" charset="0"/>
              </a:rPr>
              <a:t>too</a:t>
            </a:r>
            <a:r>
              <a:rPr lang="zh-CN" altLang="en-US" sz="2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>
                <a:latin typeface="Times New Roman" charset="0"/>
                <a:ea typeface="Times New Roman" charset="0"/>
                <a:cs typeface="Times New Roman" charset="0"/>
              </a:rPr>
              <a:t>generic</a:t>
            </a:r>
            <a:r>
              <a:rPr lang="zh-CN" altLang="en-US" sz="2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200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repetitive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patterns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On-Device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Deployment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Extended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other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application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scenarios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5071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20677" y="1850472"/>
            <a:ext cx="86222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R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esponses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like “</a:t>
            </a:r>
            <a:r>
              <a:rPr lang="en-US" sz="24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Thanks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", "</a:t>
            </a:r>
            <a:r>
              <a:rPr lang="en-US" sz="24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Sounds good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", and “</a:t>
            </a:r>
            <a:r>
              <a:rPr lang="en-US" sz="2400" b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I love you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” are super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common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;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zh-CN" altLang="en-US" sz="2400" dirty="0" smtClean="0"/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he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system would lean on them as a safe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bet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;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Contextual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recommendations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more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useful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users,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thus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preferred.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9704" y="586087"/>
            <a:ext cx="49663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Safe</a:t>
            </a:r>
            <a:r>
              <a:rPr lang="zh-CN" altLang="en-US" sz="28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but</a:t>
            </a:r>
            <a:r>
              <a:rPr lang="zh-CN" altLang="en-US" sz="28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too</a:t>
            </a:r>
            <a:r>
              <a:rPr lang="zh-CN" altLang="en-US" sz="28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generic</a:t>
            </a:r>
            <a:r>
              <a:rPr lang="zh-CN" altLang="en-US" sz="28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endParaRPr lang="en-US" altLang="zh-CN" sz="28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17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20677" y="1850472"/>
            <a:ext cx="862222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Normalizing the likelihood of a candidate reply by some measure of that </a:t>
            </a:r>
            <a:r>
              <a:rPr lang="en-US" sz="2400" b="1" i="1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response's prior </a:t>
            </a:r>
            <a:r>
              <a:rPr lang="en-US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probability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;</a:t>
            </a:r>
            <a:endParaRPr lang="en-US" altLang="zh-CN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selection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process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will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favor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responses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high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matching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probability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relatively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lower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frequency;</a:t>
            </a: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Generic</a:t>
            </a:r>
            <a:r>
              <a:rPr lang="zh-CN" altLang="en-US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responses</a:t>
            </a:r>
            <a:r>
              <a:rPr lang="zh-CN" altLang="en-US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will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be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greatly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underweighted.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704" y="586087"/>
            <a:ext cx="496636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Safe</a:t>
            </a:r>
            <a:r>
              <a:rPr lang="zh-CN" altLang="en-US" sz="28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but</a:t>
            </a:r>
            <a:r>
              <a:rPr lang="zh-CN" altLang="en-US" sz="28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too</a:t>
            </a:r>
            <a:r>
              <a:rPr lang="zh-CN" altLang="en-US" sz="28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generic</a:t>
            </a:r>
            <a:r>
              <a:rPr lang="zh-CN" altLang="en-US" sz="28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endParaRPr lang="en-US" altLang="zh-CN" sz="28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970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564" y="1469181"/>
            <a:ext cx="7806641" cy="46438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67255" y="446620"/>
            <a:ext cx="5445914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600" b="1" dirty="0" smtClean="0">
                <a:latin typeface="CMSS10" charset="0"/>
              </a:rPr>
              <a:t>(</a:t>
            </a:r>
            <a:r>
              <a:rPr lang="en-US" sz="2600" b="1" dirty="0" smtClean="0">
                <a:latin typeface="CMSS10" charset="0"/>
              </a:rPr>
              <a:t>A </a:t>
            </a:r>
            <a:r>
              <a:rPr lang="en-US" sz="2600" b="1" dirty="0">
                <a:latin typeface="CMSS10" charset="0"/>
              </a:rPr>
              <a:t>tiny sample of) NLP </a:t>
            </a:r>
            <a:r>
              <a:rPr lang="en-US" sz="2600" b="1" dirty="0" smtClean="0">
                <a:latin typeface="CMSS10" charset="0"/>
              </a:rPr>
              <a:t>applications </a:t>
            </a:r>
            <a:endParaRPr lang="en-US" sz="2600" b="1" dirty="0">
              <a:effectLst/>
            </a:endParaRPr>
          </a:p>
        </p:txBody>
      </p:sp>
      <p:pic>
        <p:nvPicPr>
          <p:cNvPr id="10" name="Picture 2" descr="mage result for duke univers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09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33254" y="2927388"/>
            <a:ext cx="2224008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r>
              <a:rPr 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Thanks</a:t>
            </a:r>
            <a:r>
              <a:rPr lang="en-US" altLang="zh-CN" sz="22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endParaRPr lang="en-US" sz="2200" dirty="0" smtClean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>
              <a:lnSpc>
                <a:spcPct val="200000"/>
              </a:lnSpc>
            </a:pPr>
            <a:r>
              <a:rPr lang="en-US" sz="22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r>
              <a:rPr 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Sounds good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  <a:p>
            <a:pPr>
              <a:lnSpc>
                <a:spcPct val="200000"/>
              </a:lnSpc>
            </a:pP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“Thank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you”</a:t>
            </a: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7" name="Right Arrow 6"/>
          <p:cNvSpPr/>
          <p:nvPr/>
        </p:nvSpPr>
        <p:spPr>
          <a:xfrm>
            <a:off x="6746734" y="3971932"/>
            <a:ext cx="1720312" cy="397768"/>
          </a:xfrm>
          <a:prstGeom prst="rightArrow">
            <a:avLst/>
          </a:prstGeom>
          <a:ln w="38100"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206089" y="570653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smtClean="0">
                <a:latin typeface="Times New Roman" charset="0"/>
                <a:ea typeface="Times New Roman" charset="0"/>
                <a:cs typeface="Times New Roman" charset="0"/>
              </a:rPr>
              <a:t>Incoming</a:t>
            </a:r>
            <a:r>
              <a:rPr lang="zh-CN" alt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email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39" y="1452464"/>
            <a:ext cx="3790936" cy="446788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607249" y="3106338"/>
            <a:ext cx="1999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Taking</a:t>
            </a:r>
            <a:r>
              <a:rPr lang="zh-CN" altLang="en-US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frequency</a:t>
            </a:r>
            <a:r>
              <a:rPr lang="zh-CN" altLang="en-US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into</a:t>
            </a:r>
            <a:r>
              <a:rPr lang="zh-CN" altLang="en-US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consideration</a:t>
            </a:r>
            <a:endParaRPr lang="en-US" b="1" i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751114" y="2927388"/>
            <a:ext cx="3327165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“No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worries,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thanks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update!</a:t>
            </a:r>
            <a:r>
              <a:rPr lang="en-US" altLang="zh-CN" sz="22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”</a:t>
            </a:r>
          </a:p>
          <a:p>
            <a:endParaRPr lang="en-US" sz="2200" dirty="0" smtClean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sz="22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Great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news,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thanks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update.”</a:t>
            </a:r>
          </a:p>
          <a:p>
            <a:endParaRPr lang="en-US" altLang="zh-CN" sz="2200" b="1" dirty="0" smtClean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“That’s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great</a:t>
            </a:r>
            <a:r>
              <a:rPr lang="zh-CN" altLang="en-US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news!”</a:t>
            </a:r>
            <a:endParaRPr lang="en-US" sz="2200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372451" y="598737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returned</a:t>
            </a: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15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7549" y="425084"/>
            <a:ext cx="6366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9513" y="1088019"/>
            <a:ext cx="947966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esign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Incorporating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h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ierarchical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structures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Engineering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challenges</a:t>
            </a:r>
            <a:endParaRPr lang="en-US" altLang="zh-CN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Safe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but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too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generic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b="1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latin typeface="Times New Roman" charset="0"/>
                <a:ea typeface="Times New Roman" charset="0"/>
                <a:cs typeface="Times New Roman" charset="0"/>
              </a:rPr>
              <a:t>repetitive</a:t>
            </a:r>
            <a:r>
              <a:rPr lang="zh-CN" altLang="en-US" sz="2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dirty="0" smtClean="0">
                <a:latin typeface="Times New Roman" charset="0"/>
                <a:ea typeface="Times New Roman" charset="0"/>
                <a:cs typeface="Times New Roman" charset="0"/>
              </a:rPr>
              <a:t>patterns</a:t>
            </a:r>
            <a:endParaRPr lang="en-US" sz="2400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On-Device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Deployment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Extended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other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application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scenarios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0505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20677" y="1850472"/>
            <a:ext cx="862222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Three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semantically-similar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responses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returned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               </a:t>
            </a:r>
            <a:endParaRPr lang="en-US" altLang="zh-CN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endParaRPr lang="en-US" altLang="zh-CN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Example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: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reply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triplets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like “</a:t>
            </a:r>
            <a:r>
              <a:rPr lang="en-US" sz="2400" b="1" i="1" u="sng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How about tomorrow</a:t>
            </a:r>
            <a:r>
              <a:rPr lang="en-US" sz="2400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&amp;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r>
              <a:rPr lang="en-US" sz="2400" b="1" i="1" u="sng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Wanna get together tomorrow</a:t>
            </a:r>
            <a:r>
              <a:rPr 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”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&amp;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“</a:t>
            </a:r>
            <a:r>
              <a:rPr lang="en-US" sz="2400" b="1" i="1" u="sng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I suggest we meet tomorrow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.”</a:t>
            </a:r>
            <a:endParaRPr lang="en-US" altLang="zh-CN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zh-CN" altLang="en-US" sz="2400" dirty="0" smtClean="0"/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More</a:t>
            </a:r>
            <a:r>
              <a:rPr lang="zh-CN" altLang="en-US" sz="2400" dirty="0" smtClean="0"/>
              <a:t> 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Diverse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Recommendations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preferred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users.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704" y="586087"/>
            <a:ext cx="5436040" cy="8227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8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8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repetitive</a:t>
            </a:r>
            <a:r>
              <a:rPr lang="zh-CN" altLang="en-US" sz="28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patterns</a:t>
            </a:r>
            <a:endParaRPr lang="en-US" sz="28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93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420677" y="1850472"/>
            <a:ext cx="8622225" cy="1133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charset="2"/>
              <a:buChar char="q"/>
            </a:pP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neural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network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employed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capture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user</a:t>
            </a:r>
            <a:r>
              <a:rPr lang="zh-CN" altLang="en-US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>
                <a:latin typeface="Times New Roman" charset="0"/>
                <a:ea typeface="Times New Roman" charset="0"/>
                <a:cs typeface="Times New Roman" charset="0"/>
              </a:rPr>
              <a:t>intent</a:t>
            </a:r>
            <a:r>
              <a:rPr lang="zh-CN" altLang="en-US" sz="2400" b="1" i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potential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response:</a:t>
            </a:r>
          </a:p>
        </p:txBody>
      </p:sp>
      <p:sp>
        <p:nvSpPr>
          <p:cNvPr id="4" name="Rectangle 3"/>
          <p:cNvSpPr/>
          <p:nvPr/>
        </p:nvSpPr>
        <p:spPr>
          <a:xfrm>
            <a:off x="609704" y="586087"/>
            <a:ext cx="5283819" cy="8227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Solution: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modeling</a:t>
            </a:r>
            <a:r>
              <a:rPr lang="zh-CN" alt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reply</a:t>
            </a:r>
            <a:r>
              <a:rPr lang="zh-CN" alt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intent</a:t>
            </a:r>
            <a:endParaRPr lang="en-US" sz="28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885626" y="3493947"/>
            <a:ext cx="36038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u="sng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How about tomorrow</a:t>
            </a:r>
            <a:r>
              <a:rPr lang="en-US" sz="28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?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800" dirty="0"/>
          </a:p>
        </p:txBody>
      </p:sp>
      <p:sp>
        <p:nvSpPr>
          <p:cNvPr id="6" name="Right Arrow 5"/>
          <p:cNvSpPr/>
          <p:nvPr/>
        </p:nvSpPr>
        <p:spPr>
          <a:xfrm>
            <a:off x="5780868" y="3556673"/>
            <a:ext cx="1720312" cy="397768"/>
          </a:xfrm>
          <a:prstGeom prst="rightArrow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44659" y="4855216"/>
            <a:ext cx="47731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i="1" u="sng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Wanna get together tomorrow?</a:t>
            </a:r>
            <a:endParaRPr lang="en-US" sz="2800" dirty="0"/>
          </a:p>
        </p:txBody>
      </p:sp>
      <p:sp>
        <p:nvSpPr>
          <p:cNvPr id="8" name="Right Arrow 7"/>
          <p:cNvSpPr/>
          <p:nvPr/>
        </p:nvSpPr>
        <p:spPr>
          <a:xfrm>
            <a:off x="5778287" y="4917942"/>
            <a:ext cx="1722893" cy="397768"/>
          </a:xfrm>
          <a:prstGeom prst="rightArrow">
            <a:avLst/>
          </a:prstGeom>
          <a:ln>
            <a:solidFill>
              <a:srgbClr val="FF0000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28125" y="3489524"/>
            <a:ext cx="145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latin typeface="Times New Roman" charset="0"/>
                <a:ea typeface="Times New Roman" charset="0"/>
                <a:cs typeface="Times New Roman" charset="0"/>
              </a:rPr>
              <a:t>intent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074619" y="4916771"/>
            <a:ext cx="1456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>
                <a:latin typeface="Times New Roman" charset="0"/>
                <a:ea typeface="Times New Roman" charset="0"/>
                <a:cs typeface="Times New Roman" charset="0"/>
              </a:rPr>
              <a:t>intent</a:t>
            </a:r>
            <a:endParaRPr lang="en-US" sz="2400" dirty="0"/>
          </a:p>
        </p:txBody>
      </p:sp>
      <p:sp>
        <p:nvSpPr>
          <p:cNvPr id="11" name="Right Brace 10"/>
          <p:cNvSpPr/>
          <p:nvPr/>
        </p:nvSpPr>
        <p:spPr>
          <a:xfrm>
            <a:off x="9221491" y="3755557"/>
            <a:ext cx="185980" cy="1392046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716302" y="3851415"/>
            <a:ext cx="14568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2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Convey</a:t>
            </a:r>
            <a:r>
              <a:rPr lang="zh-CN" altLang="en-US" sz="22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2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he</a:t>
            </a:r>
            <a:r>
              <a:rPr lang="zh-CN" altLang="en-US" sz="22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same</a:t>
            </a:r>
            <a:r>
              <a:rPr lang="zh-CN" altLang="en-US" sz="22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intent!</a:t>
            </a:r>
            <a:endParaRPr lang="en-US" sz="2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894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09704" y="586087"/>
            <a:ext cx="569258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>
              <a:lnSpc>
                <a:spcPct val="200000"/>
              </a:lnSpc>
            </a:pP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Solution: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favoring</a:t>
            </a:r>
            <a:r>
              <a:rPr lang="zh-CN" alt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diverse</a:t>
            </a:r>
            <a:r>
              <a:rPr lang="zh-CN" alt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intents</a:t>
            </a:r>
            <a:r>
              <a:rPr lang="zh-CN" altLang="en-US" sz="28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8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067839" y="2114600"/>
            <a:ext cx="3116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How about tomorrow?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2566258" y="2745667"/>
            <a:ext cx="4119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u="sng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Wanna get together tomorrow?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2764870" y="3416028"/>
            <a:ext cx="37224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i="1" u="sng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I suggest we meet tomorrow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2465155" y="4594337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2764155" y="4049799"/>
            <a:ext cx="388439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What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will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work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you?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1307723" y="4683570"/>
            <a:ext cx="64043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Can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you</a:t>
            </a:r>
            <a:r>
              <a:rPr lang="zh-CN" altLang="en-US" sz="2400" b="1" i="1" u="sng" dirty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please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let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me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know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your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preferred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time?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647968" y="5385690"/>
            <a:ext cx="22794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Well,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maybe</a:t>
            </a:r>
            <a:r>
              <a:rPr lang="zh-CN" altLang="en-US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u="sng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not.</a:t>
            </a:r>
            <a:endParaRPr lang="en-US" sz="2400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286" y="1744697"/>
            <a:ext cx="802930" cy="86933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653" y="5118732"/>
            <a:ext cx="802930" cy="86933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571" y="3743025"/>
            <a:ext cx="802930" cy="869339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653" y="4683570"/>
            <a:ext cx="557588" cy="6575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653" y="3286433"/>
            <a:ext cx="554197" cy="65353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571" y="2636362"/>
            <a:ext cx="539457" cy="636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7549" y="425084"/>
            <a:ext cx="6366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9513" y="1088019"/>
            <a:ext cx="947966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esign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Incorporating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h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ierarchical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structures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Engineering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challenges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Safe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but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too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generic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repetitive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patterns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On-Device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Deployment</a:t>
            </a: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Extended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other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application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scenarios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946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mage result for user data to  data cent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440" y="1829581"/>
            <a:ext cx="7830727" cy="4090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8902" y="583238"/>
            <a:ext cx="9422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On-Device</a:t>
            </a:r>
            <a:r>
              <a:rPr lang="zh-CN" altLang="en-US" sz="2800" b="1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Deployment: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Privacy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Concerns</a:t>
            </a:r>
            <a:endParaRPr lang="en-US" sz="28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Right Arrow 5"/>
          <p:cNvSpPr/>
          <p:nvPr/>
        </p:nvSpPr>
        <p:spPr>
          <a:xfrm rot="10800000">
            <a:off x="8694550" y="3564609"/>
            <a:ext cx="852407" cy="3723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608949" y="2844810"/>
            <a:ext cx="24797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Private</a:t>
            </a:r>
            <a:r>
              <a:rPr lang="zh-CN" altLang="en-US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user</a:t>
            </a:r>
            <a:r>
              <a:rPr lang="zh-CN" altLang="en-US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data</a:t>
            </a:r>
          </a:p>
          <a:p>
            <a:pPr algn="ctr">
              <a:lnSpc>
                <a:spcPct val="150000"/>
              </a:lnSpc>
            </a:pP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</a:t>
            </a:r>
          </a:p>
          <a:p>
            <a:pPr algn="ctr">
              <a:lnSpc>
                <a:spcPct val="150000"/>
              </a:lnSpc>
            </a:pPr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r>
              <a:rPr lang="zh-CN" altLang="en-US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center</a:t>
            </a:r>
            <a:endParaRPr lang="en-US" sz="2400" b="1" i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0709329" y="4726983"/>
            <a:ext cx="0" cy="747779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476490" y="5474762"/>
            <a:ext cx="37155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800" b="1" i="1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Federated</a:t>
            </a:r>
            <a:r>
              <a:rPr lang="zh-CN" altLang="en-US" sz="2800" b="1" i="1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i="1" u="sng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charset="0"/>
                <a:ea typeface="Times New Roman" charset="0"/>
                <a:cs typeface="Times New Roman" charset="0"/>
              </a:rPr>
              <a:t>Learning</a:t>
            </a:r>
          </a:p>
        </p:txBody>
      </p:sp>
    </p:spTree>
    <p:extLst>
      <p:ext uri="{BB962C8B-B14F-4D97-AF65-F5344CB8AC3E}">
        <p14:creationId xmlns:p14="http://schemas.microsoft.com/office/powerpoint/2010/main" val="135907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98902" y="583238"/>
            <a:ext cx="9422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Issues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standard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endParaRPr lang="en-US" sz="28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75132" y="2169763"/>
            <a:ext cx="1008939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q"/>
            </a:pP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Number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>
                <a:latin typeface="Times New Roman" charset="0"/>
                <a:ea typeface="Times New Roman" charset="0"/>
                <a:cs typeface="Times New Roman" charset="0"/>
              </a:rPr>
              <a:t>m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odel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parameters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too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large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;</a:t>
            </a:r>
          </a:p>
          <a:p>
            <a:pPr marL="285750" indent="-285750">
              <a:buFont typeface="Wingdings" charset="2"/>
              <a:buChar char="q"/>
            </a:pPr>
            <a:endParaRPr lang="en-US" altLang="zh-CN" sz="2800" i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q"/>
            </a:pPr>
            <a:endParaRPr lang="en-US" altLang="zh-CN" sz="2800" i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computation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resources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needed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too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high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;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800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q"/>
            </a:pPr>
            <a:endParaRPr lang="en-US" altLang="zh-CN" sz="2800" i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q"/>
            </a:pPr>
            <a:endParaRPr lang="en-US" sz="2800" i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q"/>
            </a:pP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storage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requirement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all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potential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responses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high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.</a:t>
            </a:r>
            <a:endParaRPr lang="en-US" sz="28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409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7424" y="815713"/>
            <a:ext cx="94229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Solution: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Embed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both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email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potential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into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binary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vectors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6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218" name="Picture 2" descr="https://3.bp.blogspot.com/-04UrG4G0-Fk/WJy0JeuvUEI/AAAAAAAABiU/at0agVzgV-UV1HEb56bf1AlFSNuKpSh5QCLcB/s400/image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7852" y="2461034"/>
            <a:ext cx="5111058" cy="281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 rot="10800000">
            <a:off x="7222214" y="3580108"/>
            <a:ext cx="774915" cy="356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226442" y="3158501"/>
            <a:ext cx="35677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similarity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can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be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measured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by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calculating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their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Hamming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distance</a:t>
            </a:r>
            <a:endParaRPr lang="en-US" sz="2400" b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9329980" y="4358830"/>
            <a:ext cx="278969" cy="833101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868910" y="5272117"/>
            <a:ext cx="44189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Number</a:t>
            </a:r>
            <a:r>
              <a:rPr lang="zh-CN" altLang="en-US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bits</a:t>
            </a:r>
            <a:r>
              <a:rPr lang="zh-CN" altLang="en-US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that</a:t>
            </a:r>
            <a:r>
              <a:rPr lang="zh-CN" altLang="en-US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different</a:t>
            </a:r>
            <a:r>
              <a:rPr lang="zh-CN" altLang="en-US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between</a:t>
            </a:r>
            <a:r>
              <a:rPr lang="zh-CN" altLang="en-US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two</a:t>
            </a:r>
            <a:r>
              <a:rPr lang="zh-CN" altLang="en-US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binary</a:t>
            </a:r>
            <a:r>
              <a:rPr lang="zh-CN" altLang="en-US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i="1" u="sng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vectors</a:t>
            </a:r>
            <a:endParaRPr lang="en-US" sz="2200" i="1" u="sng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04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4916" y="623404"/>
            <a:ext cx="942296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Solution: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Embed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both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email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potential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into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binary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vectors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6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9218" name="Picture 2" descr="https://3.bp.blogspot.com/-04UrG4G0-Fk/WJy0JeuvUEI/AAAAAAAABiU/at0agVzgV-UV1HEb56bf1AlFSNuKpSh5QCLcB/s400/image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907" y="2461035"/>
            <a:ext cx="5021622" cy="2761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 rot="10800000">
            <a:off x="6403961" y="3580107"/>
            <a:ext cx="774915" cy="356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485682" y="2914605"/>
            <a:ext cx="414314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Advantages: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Smaller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memory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footprint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Faster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retrieval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speed</a:t>
            </a:r>
          </a:p>
          <a:p>
            <a:pPr marL="457200" indent="-457200">
              <a:lnSpc>
                <a:spcPct val="150000"/>
              </a:lnSpc>
              <a:buAutoNum type="arabicParenR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4863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9905" y="1625071"/>
            <a:ext cx="5291666" cy="4550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mage result for gmail many unread email ph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4024" y="565398"/>
            <a:ext cx="4814878" cy="3057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mage result for duke university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urved Connector 3"/>
          <p:cNvCxnSpPr/>
          <p:nvPr/>
        </p:nvCxnSpPr>
        <p:spPr>
          <a:xfrm>
            <a:off x="3171463" y="3993266"/>
            <a:ext cx="2997843" cy="1458410"/>
          </a:xfrm>
          <a:prstGeom prst="curvedConnector3">
            <a:avLst>
              <a:gd name="adj1" fmla="val 193"/>
            </a:avLst>
          </a:prstGeom>
          <a:ln w="28575">
            <a:solidFill>
              <a:srgbClr val="0070C0"/>
            </a:solidFill>
            <a:prstDash val="sysDash"/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933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74915" y="324477"/>
            <a:ext cx="9422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Semantic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Hashing: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real-valued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binary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representations</a:t>
            </a:r>
            <a:r>
              <a:rPr lang="en-US" sz="2800" b="1" dirty="0">
                <a:latin typeface="Times New Roman" charset="0"/>
                <a:ea typeface="Times New Roman" charset="0"/>
                <a:cs typeface="Times New Roman" charset="0"/>
              </a:rPr>
              <a:t> 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904" y="1159516"/>
            <a:ext cx="8400082" cy="549344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>
            <a:off x="6602276" y="1317356"/>
            <a:ext cx="604434" cy="790413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 flipV="1">
            <a:off x="6679767" y="5561308"/>
            <a:ext cx="743920" cy="560523"/>
          </a:xfrm>
          <a:prstGeom prst="straightConnector1">
            <a:avLst/>
          </a:prstGeom>
          <a:ln w="38100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206710" y="983033"/>
            <a:ext cx="2898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Real-valued</a:t>
            </a:r>
            <a:r>
              <a:rPr lang="zh-CN" altLang="en-US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Embedding</a:t>
            </a:r>
            <a:endParaRPr lang="en-US" sz="20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423688" y="5987287"/>
            <a:ext cx="2898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Binary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000" b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Embedding</a:t>
            </a:r>
            <a:endParaRPr lang="en-US" sz="2000" b="1" dirty="0">
              <a:solidFill>
                <a:srgbClr val="FF000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72779" y="3314165"/>
            <a:ext cx="4143146" cy="661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Jointly</a:t>
            </a:r>
            <a:r>
              <a:rPr lang="zh-CN" altLang="en-US" sz="28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learning!</a:t>
            </a:r>
            <a:endParaRPr lang="en-US" sz="2800" b="1" i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080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96136" y="411709"/>
            <a:ext cx="900709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Solution: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Embed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both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email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potential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binary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600" b="1" dirty="0" smtClean="0">
                <a:latin typeface="Times New Roman" charset="0"/>
                <a:ea typeface="Times New Roman" charset="0"/>
                <a:cs typeface="Times New Roman" charset="0"/>
              </a:rPr>
              <a:t>vectors</a:t>
            </a:r>
            <a:r>
              <a:rPr lang="zh-CN" altLang="en-US" sz="26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sz="26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97800" y="5752992"/>
            <a:ext cx="34871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Incoming</a:t>
            </a:r>
            <a:r>
              <a:rPr lang="zh-CN" altLang="en-US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email</a:t>
            </a:r>
            <a:endParaRPr lang="en-US" sz="24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2045778" y="3518115"/>
            <a:ext cx="30997" cy="2076773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5793785" y="3502614"/>
            <a:ext cx="30997" cy="2076773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375332" y="5752992"/>
            <a:ext cx="2913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Reply</a:t>
            </a:r>
            <a:endParaRPr lang="en-US" sz="24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301858" y="2955711"/>
            <a:ext cx="165832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301858" y="2955711"/>
            <a:ext cx="2448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1001110001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995622" y="2932459"/>
            <a:ext cx="165832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995622" y="2935736"/>
            <a:ext cx="24487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1011110001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215901" y="4171999"/>
            <a:ext cx="1627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Projection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Networks</a:t>
            </a:r>
            <a:endParaRPr lang="en-US" sz="2400" b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3" name="Right Arrow 22"/>
          <p:cNvSpPr/>
          <p:nvPr/>
        </p:nvSpPr>
        <p:spPr>
          <a:xfrm rot="10800000">
            <a:off x="2286003" y="4479276"/>
            <a:ext cx="774915" cy="356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4812227" y="4479277"/>
            <a:ext cx="774915" cy="3564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1999282" y="2201088"/>
            <a:ext cx="1379351" cy="67557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 flipV="1">
            <a:off x="4184545" y="2201088"/>
            <a:ext cx="1624738" cy="675572"/>
          </a:xfrm>
          <a:prstGeom prst="straightConnector1">
            <a:avLst/>
          </a:prstGeom>
          <a:ln w="38100">
            <a:solidFill>
              <a:srgbClr val="FF000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286002" y="1592944"/>
            <a:ext cx="37635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Hamming</a:t>
            </a:r>
            <a:r>
              <a:rPr lang="zh-CN" altLang="en-US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distance:</a:t>
            </a:r>
            <a:r>
              <a:rPr lang="zh-CN" altLang="en-US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latin typeface="Times New Roman" charset="0"/>
                <a:ea typeface="Times New Roman" charset="0"/>
                <a:cs typeface="Times New Roman" charset="0"/>
              </a:rPr>
              <a:t>1</a:t>
            </a:r>
            <a:endParaRPr lang="en-US" sz="2400" b="1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7446938" y="2073642"/>
            <a:ext cx="423361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Binary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embeddings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potential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efficiently</a:t>
            </a:r>
            <a:r>
              <a:rPr lang="zh-CN" altLang="en-US" sz="22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stored</a:t>
            </a:r>
          </a:p>
          <a:p>
            <a:pPr marL="342900" indent="-342900">
              <a:buFont typeface="Wingdings" charset="2"/>
              <a:buChar char="Ø"/>
            </a:pPr>
            <a:endParaRPr lang="en-US" sz="2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Incoming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email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is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quickly</a:t>
            </a:r>
            <a:r>
              <a:rPr lang="zh-CN" altLang="en-US" sz="22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transformed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into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binary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vector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projection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networks</a:t>
            </a:r>
          </a:p>
          <a:p>
            <a:pPr marL="342900" indent="-342900">
              <a:buFont typeface="Wingdings" charset="2"/>
              <a:buChar char="Ø"/>
            </a:pPr>
            <a:endParaRPr lang="en-US" sz="22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matching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between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email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embedding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potential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efficiently</a:t>
            </a:r>
            <a:r>
              <a:rPr lang="zh-CN" altLang="en-US" sz="22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carried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out</a:t>
            </a:r>
            <a:endParaRPr lang="en-US" sz="22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129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7549" y="425084"/>
            <a:ext cx="6366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9513" y="1088019"/>
            <a:ext cx="947966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esign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Incorporating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h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ierarchical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structures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Engineering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challenges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Safe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but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too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generic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repetitive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patterns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On-Device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Deployment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Extended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other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application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scenarios</a:t>
            </a: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495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https://4.bp.blogspot.com/-_h88n07rFmE/XAap4l3BgHI/AAAAAAAAHck/-SgiyiAOyOM2WGgsFK3Hudi76aeYntiPwCLcBGAs/s640/Smart%2BReply%2BMobile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39729" y="586087"/>
            <a:ext cx="3290411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29898" y="586087"/>
            <a:ext cx="9422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Extension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uite</a:t>
            </a:r>
            <a:r>
              <a:rPr lang="en-US" sz="2800" b="1" dirty="0">
                <a:latin typeface="Times New Roman" charset="0"/>
                <a:ea typeface="Times New Roman" charset="0"/>
                <a:cs typeface="Times New Roman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109344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s://1.bp.blogspot.com/-xycVSgSZIcc/XAan2SpfbtI/AAAAAAAAHcY/Mc_XbQOToJ8dcSxuUNMTgRHWvnkg4vPgACLcBGAs/s640/ChatSmartReply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7023" y="1947027"/>
            <a:ext cx="6218384" cy="3497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62494" y="486639"/>
            <a:ext cx="9422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Extension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G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>
                <a:latin typeface="Times New Roman" charset="0"/>
                <a:ea typeface="Times New Roman" charset="0"/>
                <a:cs typeface="Times New Roman" charset="0"/>
              </a:rPr>
              <a:t>S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uite</a:t>
            </a:r>
            <a:r>
              <a:rPr lang="en-US" sz="2800" b="1" dirty="0">
                <a:latin typeface="Times New Roman" charset="0"/>
                <a:ea typeface="Times New Roman" charset="0"/>
                <a:cs typeface="Times New Roman" charset="0"/>
              </a:rPr>
              <a:t>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86941" y="2550611"/>
            <a:ext cx="42878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Richer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contextual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information</a:t>
            </a:r>
          </a:p>
          <a:p>
            <a:pPr marL="342900" indent="-342900">
              <a:buFont typeface="Wingdings" charset="2"/>
              <a:buChar char="Ø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Other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data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types</a:t>
            </a:r>
          </a:p>
          <a:p>
            <a:pPr marL="342900" indent="-342900">
              <a:buFont typeface="Wingdings" charset="2"/>
              <a:buChar char="Ø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Modeling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user</a:t>
            </a:r>
            <a:r>
              <a:rPr lang="zh-CN" altLang="en-US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identity</a:t>
            </a:r>
            <a:endParaRPr lang="en-US" sz="2400" b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261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aco Tuesday Smart Compos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8902" y="1774844"/>
            <a:ext cx="6037677" cy="3773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98902" y="486639"/>
            <a:ext cx="94229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Smart</a:t>
            </a:r>
            <a:r>
              <a:rPr lang="zh-CN" altLang="en-US" sz="28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latin typeface="Times New Roman" charset="0"/>
                <a:ea typeface="Times New Roman" charset="0"/>
                <a:cs typeface="Times New Roman" charset="0"/>
              </a:rPr>
              <a:t>Compose</a:t>
            </a:r>
            <a:r>
              <a:rPr lang="en-US" sz="2800" b="1" dirty="0">
                <a:latin typeface="Times New Roman" charset="0"/>
                <a:ea typeface="Times New Roman" charset="0"/>
                <a:cs typeface="Times New Roman" charset="0"/>
              </a:rPr>
              <a:t>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78671" y="2403127"/>
            <a:ext cx="42878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Context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=&gt;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Responses</a:t>
            </a:r>
          </a:p>
          <a:p>
            <a:pPr marL="342900" indent="-342900">
              <a:buFont typeface="Wingdings" charset="2"/>
              <a:buChar char="Ø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Only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common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strings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will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be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returned</a:t>
            </a:r>
          </a:p>
          <a:p>
            <a:pPr marL="342900" indent="-342900">
              <a:buFont typeface="Wingdings" charset="2"/>
              <a:buChar char="Ø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400" b="1" i="1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Compressing</a:t>
            </a:r>
            <a:r>
              <a:rPr lang="zh-CN" altLang="en-US" sz="2400" dirty="0" smtClean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LSTM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models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02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83783" y="2665707"/>
            <a:ext cx="79661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Thanks</a:t>
            </a:r>
            <a:r>
              <a:rPr lang="zh-CN" altLang="en-US" sz="5400" b="1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5400" b="1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for</a:t>
            </a:r>
            <a:r>
              <a:rPr lang="zh-CN" altLang="en-US" sz="5400" b="1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5400" b="1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your</a:t>
            </a:r>
            <a:r>
              <a:rPr lang="zh-CN" altLang="en-US" sz="5400" b="1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5400" b="1" dirty="0" smtClean="0">
                <a:solidFill>
                  <a:srgbClr val="002060"/>
                </a:solidFill>
                <a:latin typeface="Times New Roman" charset="0"/>
                <a:ea typeface="Times New Roman" charset="0"/>
                <a:cs typeface="Times New Roman" charset="0"/>
              </a:rPr>
              <a:t>attention!</a:t>
            </a:r>
            <a:endParaRPr lang="en-US" sz="5400" b="1" dirty="0">
              <a:solidFill>
                <a:srgbClr val="00206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95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95749" y="289273"/>
            <a:ext cx="9851627" cy="615726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63788" y="717471"/>
            <a:ext cx="36460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Smart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Reply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pic>
        <p:nvPicPr>
          <p:cNvPr id="6" name="Picture 2" descr="mage result for duke univers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79368" y="1931179"/>
            <a:ext cx="58128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Ø"/>
            </a:pPr>
            <a:endParaRPr lang="en-US" altLang="zh-CN" sz="2400" b="1" i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Three</a:t>
            </a:r>
            <a:r>
              <a:rPr lang="zh-CN" altLang="en-US" sz="24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recommended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users</a:t>
            </a:r>
            <a:endParaRPr lang="en-US" altLang="zh-CN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Ø"/>
            </a:pP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are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inferred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according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email</a:t>
            </a:r>
            <a:r>
              <a:rPr lang="zh-CN" altLang="en-US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contexts</a:t>
            </a:r>
          </a:p>
          <a:p>
            <a:pPr marL="342900" indent="-342900">
              <a:buFont typeface="Wingdings" charset="2"/>
              <a:buChar char="Ø"/>
            </a:pPr>
            <a:endParaRPr lang="en-US" altLang="zh-CN" sz="2400" b="1" i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  <a:p>
            <a:pPr marL="342900" indent="-342900">
              <a:buFont typeface="Wingdings" charset="2"/>
              <a:buChar char="Ø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Greatly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f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acilitate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replying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email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on</a:t>
            </a:r>
            <a:r>
              <a:rPr lang="zh-CN" altLang="en-US" sz="2400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400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i="1" dirty="0">
                <a:solidFill>
                  <a:srgbClr val="FF0000"/>
                </a:solidFill>
                <a:latin typeface="Times New Roman" charset="0"/>
                <a:ea typeface="Times New Roman" charset="0"/>
                <a:cs typeface="Times New Roman" charset="0"/>
              </a:rPr>
              <a:t>go</a:t>
            </a:r>
          </a:p>
          <a:p>
            <a:pPr marL="342900" indent="-342900">
              <a:buFont typeface="Wingdings" charset="2"/>
              <a:buChar char="Ø"/>
            </a:pPr>
            <a:endParaRPr lang="en-US" altLang="zh-CN" sz="2400" b="1" i="1" dirty="0" smtClean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15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3.bp.blogspot.com/-SA--lqXRA74/VjkDI8XAUHI/AAAAAAAAAxY/eSg3I5tEucg/s640/Screen%2BShot%2B2015-11-03%2Bat%2B10.54.34%2BA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129" y="861161"/>
            <a:ext cx="6202923" cy="5350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800975" y="2171701"/>
            <a:ext cx="37861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Since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its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initial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release,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Smart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>
                <a:latin typeface="Times New Roman" charset="0"/>
                <a:ea typeface="Times New Roman" charset="0"/>
                <a:cs typeface="Times New Roman" charset="0"/>
              </a:rPr>
              <a:t>R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eply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feature</a:t>
            </a:r>
            <a:r>
              <a:rPr lang="zh-CN" alt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mak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es</a:t>
            </a:r>
            <a:r>
              <a:rPr 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up about </a:t>
            </a:r>
            <a:r>
              <a:rPr lang="en-US" sz="2800" b="1" i="1" dirty="0">
                <a:latin typeface="Times New Roman" charset="0"/>
                <a:ea typeface="Times New Roman" charset="0"/>
                <a:cs typeface="Times New Roman" charset="0"/>
              </a:rPr>
              <a:t>12%</a:t>
            </a:r>
            <a:r>
              <a:rPr lang="en-US" sz="2800" i="1" dirty="0">
                <a:latin typeface="Times New Roman" charset="0"/>
                <a:ea typeface="Times New Roman" charset="0"/>
                <a:cs typeface="Times New Roman" charset="0"/>
              </a:rPr>
              <a:t> of replies in Inbox on </a:t>
            </a:r>
            <a:r>
              <a:rPr lang="en-US" sz="2800" i="1" dirty="0" smtClean="0">
                <a:latin typeface="Times New Roman" charset="0"/>
                <a:ea typeface="Times New Roman" charset="0"/>
                <a:cs typeface="Times New Roman" charset="0"/>
              </a:rPr>
              <a:t>mobile</a:t>
            </a:r>
            <a:r>
              <a:rPr lang="en-US" altLang="zh-CN" sz="2800" i="1" dirty="0" smtClean="0">
                <a:latin typeface="Times New Roman" charset="0"/>
                <a:ea typeface="Times New Roman" charset="0"/>
                <a:cs typeface="Times New Roman" charset="0"/>
              </a:rPr>
              <a:t>!</a:t>
            </a:r>
            <a:endParaRPr lang="en-US" sz="2800" i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306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7549" y="425084"/>
            <a:ext cx="6366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Underlying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Challenges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37529" y="1956121"/>
            <a:ext cx="945651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Ø"/>
            </a:pPr>
            <a:r>
              <a:rPr lang="en-US" altLang="zh-CN" sz="28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Universally</a:t>
            </a:r>
            <a:r>
              <a:rPr lang="zh-CN" altLang="en-US" sz="28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accessible</a:t>
            </a:r>
            <a:r>
              <a:rPr lang="zh-CN" altLang="en-US" sz="28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billions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users</a:t>
            </a:r>
          </a:p>
          <a:p>
            <a:pPr marL="285750" indent="-285750">
              <a:buFont typeface="Wingdings" charset="2"/>
              <a:buChar char="Ø"/>
            </a:pPr>
            <a:endParaRPr lang="en-US" altLang="zh-CN" sz="2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sz="2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The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privacy</a:t>
            </a:r>
            <a:r>
              <a:rPr lang="zh-CN" altLang="en-US" sz="28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user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data</a:t>
            </a:r>
          </a:p>
          <a:p>
            <a:pPr marL="285750" indent="-285750">
              <a:buFont typeface="Wingdings" charset="2"/>
              <a:buChar char="Ø"/>
            </a:pPr>
            <a:endParaRPr lang="en-US" sz="28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Ø"/>
            </a:pPr>
            <a:endParaRPr lang="en-US" sz="28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buFont typeface="Wingdings" charset="2"/>
              <a:buChar char="Ø"/>
            </a:pPr>
            <a:r>
              <a:rPr lang="en-US" altLang="zh-CN" sz="28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Fast</a:t>
            </a:r>
            <a:r>
              <a:rPr lang="zh-CN" altLang="en-US" sz="2800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computation</a:t>
            </a:r>
            <a:r>
              <a:rPr lang="zh-CN" altLang="en-US" sz="28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dirty="0" smtClean="0">
                <a:latin typeface="Times New Roman" charset="0"/>
                <a:ea typeface="Times New Roman" charset="0"/>
                <a:cs typeface="Times New Roman" charset="0"/>
              </a:rPr>
              <a:t>and</a:t>
            </a:r>
            <a:r>
              <a:rPr lang="zh-CN" altLang="en-US" sz="28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800" b="1" dirty="0" smtClean="0">
                <a:solidFill>
                  <a:srgbClr val="0070C0"/>
                </a:solidFill>
                <a:latin typeface="Times New Roman" charset="0"/>
                <a:ea typeface="Times New Roman" charset="0"/>
                <a:cs typeface="Times New Roman" charset="0"/>
              </a:rPr>
              <a:t>memory-efficient</a:t>
            </a:r>
            <a:endParaRPr lang="en-US" sz="2800" b="1" dirty="0">
              <a:solidFill>
                <a:srgbClr val="0070C0"/>
              </a:solidFill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2554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7549" y="425084"/>
            <a:ext cx="6366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9513" y="1088019"/>
            <a:ext cx="947966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design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Incorporating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h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ierarchical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structures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Engineering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challenges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Safe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but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too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generic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repetitive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patterns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On-Device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Deployment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Extended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other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application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scenarios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21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7549" y="425084"/>
            <a:ext cx="6366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Outline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9513" y="1088019"/>
            <a:ext cx="9479666" cy="5139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zh-CN" altLang="en-US" sz="24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b="1" dirty="0"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lang="en-US" altLang="zh-CN" sz="2400" b="1" dirty="0" smtClean="0">
                <a:latin typeface="Times New Roman" charset="0"/>
                <a:ea typeface="Times New Roman" charset="0"/>
                <a:cs typeface="Times New Roman" charset="0"/>
              </a:rPr>
              <a:t>esign</a:t>
            </a:r>
            <a:endParaRPr lang="en-US" sz="2400" b="1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Incorporating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h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ierarchical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structures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Engineering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challenges</a:t>
            </a:r>
            <a:endParaRPr lang="en-US" altLang="zh-CN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Safe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but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too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generic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endParaRPr lang="en-US" altLang="zh-CN" sz="22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800100" lvl="1" indent="-342900">
              <a:lnSpc>
                <a:spcPct val="200000"/>
              </a:lnSpc>
              <a:buFont typeface="Arial" charset="0"/>
              <a:buChar char="•"/>
            </a:pP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Replies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with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repetitive</a:t>
            </a:r>
            <a:r>
              <a:rPr lang="zh-CN" altLang="en-US" sz="22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200" dirty="0" smtClean="0">
                <a:latin typeface="Times New Roman" charset="0"/>
                <a:ea typeface="Times New Roman" charset="0"/>
                <a:cs typeface="Times New Roman" charset="0"/>
              </a:rPr>
              <a:t>patterns</a:t>
            </a:r>
            <a:endParaRPr lang="en-US" sz="2400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>
                <a:latin typeface="Times New Roman" charset="0"/>
                <a:ea typeface="Times New Roman" charset="0"/>
                <a:cs typeface="Times New Roman" charset="0"/>
              </a:rPr>
              <a:t>On-Device</a:t>
            </a:r>
            <a:r>
              <a:rPr lang="zh-CN" alt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Deployment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285750" indent="-285750">
              <a:lnSpc>
                <a:spcPct val="200000"/>
              </a:lnSpc>
              <a:buFont typeface="Wingdings" charset="2"/>
              <a:buChar char="§"/>
            </a:pP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Extended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to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other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application</a:t>
            </a:r>
            <a:r>
              <a:rPr lang="zh-CN" alt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2400" dirty="0" smtClean="0">
                <a:latin typeface="Times New Roman" charset="0"/>
                <a:ea typeface="Times New Roman" charset="0"/>
                <a:cs typeface="Times New Roman" charset="0"/>
              </a:rPr>
              <a:t>scenarios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50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ge result for duke university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813" y="162316"/>
            <a:ext cx="1568466" cy="847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139451" y="219230"/>
            <a:ext cx="2613216" cy="9271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Model</a:t>
            </a:r>
            <a:r>
              <a:rPr lang="zh-CN" altLang="en-US" sz="3200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altLang="zh-CN" sz="3200" b="1" dirty="0" smtClean="0">
                <a:latin typeface="Times New Roman" charset="0"/>
                <a:ea typeface="Times New Roman" charset="0"/>
                <a:cs typeface="Times New Roman" charset="0"/>
              </a:rPr>
              <a:t>Choice</a:t>
            </a:r>
            <a:endParaRPr lang="en-US" sz="3200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7926410"/>
              </p:ext>
            </p:extLst>
          </p:nvPr>
        </p:nvGraphicFramePr>
        <p:xfrm>
          <a:off x="766913" y="1780171"/>
          <a:ext cx="10736828" cy="3479737"/>
        </p:xfrm>
        <a:graphic>
          <a:graphicData uri="http://schemas.openxmlformats.org/drawingml/2006/table">
            <a:tbl>
              <a:tblPr firstRow="1" bandRow="1">
                <a:tableStyleId>{B301B821-A1FF-4177-AEE7-76D212191A09}</a:tableStyleId>
              </a:tblPr>
              <a:tblGrid>
                <a:gridCol w="5368414"/>
                <a:gridCol w="5368414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Rule-based</a:t>
                      </a:r>
                      <a:r>
                        <a:rPr lang="zh-CN" altLang="en-US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system</a:t>
                      </a:r>
                      <a:r>
                        <a:rPr lang="zh-CN" altLang="en-US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</a:t>
                      </a:r>
                      <a:r>
                        <a:rPr lang="en-US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achine-learned system</a:t>
                      </a:r>
                      <a:r>
                        <a:rPr lang="zh-CN" altLang="en-US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endParaRPr lang="en-US" sz="2600" dirty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6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</a:t>
                      </a:r>
                      <a:r>
                        <a:rPr lang="en-US" sz="26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and-crafted</a:t>
                      </a:r>
                      <a:r>
                        <a:rPr lang="zh-CN" altLang="en-US" sz="26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by</a:t>
                      </a:r>
                      <a:r>
                        <a:rPr lang="zh-CN" altLang="en-US" sz="26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b="0" i="0" kern="1200" dirty="0" smtClean="0">
                          <a:solidFill>
                            <a:schemeClr val="dk1"/>
                          </a:solidFill>
                          <a:effectLst/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humans,</a:t>
                      </a:r>
                      <a:endParaRPr lang="en-US" altLang="zh-CN" sz="2600" dirty="0" smtClean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Time-consuming,</a:t>
                      </a: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Q</a:t>
                      </a:r>
                      <a:r>
                        <a:rPr lang="en-US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uickly outstripped by the diversity</a:t>
                      </a:r>
                      <a:r>
                        <a:rPr lang="zh-CN" altLang="en-US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of</a:t>
                      </a:r>
                      <a:r>
                        <a:rPr lang="zh-CN" altLang="en-US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human</a:t>
                      </a:r>
                      <a:r>
                        <a:rPr lang="zh-CN" altLang="en-US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language,</a:t>
                      </a:r>
                      <a:endParaRPr lang="en-US" altLang="zh-CN" sz="2600" kern="1200" dirty="0" smtClean="0">
                        <a:solidFill>
                          <a:schemeClr val="dk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50000"/>
                        </a:lnSpc>
                      </a:pPr>
                      <a:r>
                        <a:rPr lang="en-US" altLang="zh-CN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Hard</a:t>
                      </a:r>
                      <a:r>
                        <a:rPr lang="zh-CN" altLang="en-US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to</a:t>
                      </a:r>
                      <a:r>
                        <a:rPr lang="zh-CN" altLang="en-US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adapt</a:t>
                      </a:r>
                      <a:r>
                        <a:rPr lang="zh-CN" altLang="en-US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for</a:t>
                      </a:r>
                      <a:r>
                        <a:rPr lang="zh-CN" altLang="en-US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new</a:t>
                      </a:r>
                      <a:r>
                        <a:rPr lang="zh-CN" altLang="en-US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language</a:t>
                      </a:r>
                      <a:r>
                        <a:rPr lang="zh-CN" altLang="en-US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usages.</a:t>
                      </a:r>
                      <a:endParaRPr lang="en-US" sz="2600" kern="1200" dirty="0">
                        <a:solidFill>
                          <a:schemeClr val="dk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60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Automatically</a:t>
                      </a:r>
                      <a:r>
                        <a:rPr lang="zh-CN" altLang="en-US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learned</a:t>
                      </a:r>
                      <a:r>
                        <a:rPr lang="zh-CN" altLang="en-US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from</a:t>
                      </a:r>
                      <a:r>
                        <a:rPr lang="zh-CN" altLang="en-US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baseline="0" dirty="0" smtClean="0"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data,</a:t>
                      </a:r>
                      <a:endParaRPr lang="en-US" sz="2600" dirty="0" smtClean="0"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implicitly captures diverse situations, writing styles, and tones</a:t>
                      </a:r>
                      <a:r>
                        <a:rPr lang="en-US" altLang="zh-CN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,</a:t>
                      </a:r>
                    </a:p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Can</a:t>
                      </a:r>
                      <a:r>
                        <a:rPr lang="zh-CN" altLang="en-US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digest</a:t>
                      </a:r>
                      <a:r>
                        <a:rPr lang="zh-CN" altLang="en-US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new</a:t>
                      </a:r>
                      <a:r>
                        <a:rPr lang="zh-CN" altLang="en-US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data</a:t>
                      </a:r>
                      <a:r>
                        <a:rPr lang="zh-CN" altLang="en-US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in</a:t>
                      </a:r>
                      <a:r>
                        <a:rPr lang="zh-CN" altLang="en-US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a</a:t>
                      </a:r>
                      <a:r>
                        <a:rPr lang="zh-CN" altLang="en-US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dynamic</a:t>
                      </a:r>
                      <a:r>
                        <a:rPr lang="zh-CN" altLang="en-US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 </a:t>
                      </a:r>
                      <a:r>
                        <a:rPr lang="en-US" altLang="zh-CN" sz="2600" kern="1200" baseline="0" dirty="0" smtClean="0">
                          <a:solidFill>
                            <a:schemeClr val="dk1"/>
                          </a:solidFill>
                          <a:latin typeface="Times New Roman" charset="0"/>
                          <a:ea typeface="Times New Roman" charset="0"/>
                          <a:cs typeface="Times New Roman" charset="0"/>
                        </a:rPr>
                        <a:t>manner.</a:t>
                      </a:r>
                      <a:endParaRPr lang="en-US" sz="2600" kern="1200" dirty="0">
                        <a:solidFill>
                          <a:schemeClr val="dk1"/>
                        </a:solidFill>
                        <a:latin typeface="Times New Roman" charset="0"/>
                        <a:ea typeface="Times New Roman" charset="0"/>
                        <a:cs typeface="Times New Roman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128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2122</TotalTime>
  <Words>940</Words>
  <Application>Microsoft Macintosh PowerPoint</Application>
  <PresentationFormat>Widescreen</PresentationFormat>
  <Paragraphs>221</Paragraphs>
  <Slides>36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Calibri</vt:lpstr>
      <vt:lpstr>Calibri Light</vt:lpstr>
      <vt:lpstr>CMSS10</vt:lpstr>
      <vt:lpstr>DengXian</vt:lpstr>
      <vt:lpstr>Times New Roman</vt:lpstr>
      <vt:lpstr>Wingdings</vt:lpstr>
      <vt:lpstr>Arial</vt:lpstr>
      <vt:lpstr>Office Theme</vt:lpstr>
      <vt:lpstr>Case study: NLP in practice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Dinghan Shen</dc:creator>
  <cp:lastModifiedBy>Dinghan Shen</cp:lastModifiedBy>
  <cp:revision>326</cp:revision>
  <dcterms:created xsi:type="dcterms:W3CDTF">2019-06-15T17:02:09Z</dcterms:created>
  <dcterms:modified xsi:type="dcterms:W3CDTF">2019-06-18T21:07:04Z</dcterms:modified>
</cp:coreProperties>
</file>